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83" r:id="rId3"/>
    <p:sldId id="264" r:id="rId4"/>
    <p:sldId id="290" r:id="rId5"/>
    <p:sldId id="265" r:id="rId6"/>
    <p:sldId id="291" r:id="rId7"/>
    <p:sldId id="284" r:id="rId8"/>
    <p:sldId id="268" r:id="rId9"/>
    <p:sldId id="269" r:id="rId10"/>
    <p:sldId id="257" r:id="rId11"/>
    <p:sldId id="259" r:id="rId12"/>
    <p:sldId id="285" r:id="rId13"/>
    <p:sldId id="273" r:id="rId14"/>
    <p:sldId id="274" r:id="rId15"/>
    <p:sldId id="292" r:id="rId16"/>
    <p:sldId id="286" r:id="rId17"/>
    <p:sldId id="281" r:id="rId18"/>
    <p:sldId id="282" r:id="rId19"/>
    <p:sldId id="287" r:id="rId20"/>
    <p:sldId id="288" r:id="rId21"/>
    <p:sldId id="289" r:id="rId22"/>
    <p:sldId id="261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87E"/>
    <a:srgbClr val="07486A"/>
    <a:srgbClr val="081C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76"/>
    <p:restoredTop sz="94674"/>
  </p:normalViewPr>
  <p:slideViewPr>
    <p:cSldViewPr snapToGrid="0">
      <p:cViewPr varScale="1">
        <p:scale>
          <a:sx n="99" d="100"/>
          <a:sy n="99" d="100"/>
        </p:scale>
        <p:origin x="18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5F7E3-9094-9B49-A4BA-784DA22BA3E7}" type="datetimeFigureOut">
              <a:rPr lang="es-ES" smtClean="0"/>
              <a:t>9/9/20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ABCD1-E002-B84B-87D1-49F79CEB3E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925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ABCD1-E002-B84B-87D1-49F79CEB3EB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569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9/9/20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96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9/9/20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01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9/9/20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35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9/9/20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35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9/9/20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348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9/9/20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6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9/9/20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74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9/9/20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89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9/9/20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82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9/9/20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79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9/9/20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243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2AE3E-218C-4ED2-A94E-AD581C87686B}" type="datetimeFigureOut">
              <a:rPr lang="es-ES" smtClean="0"/>
              <a:t>9/9/20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15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84754FE5-BD67-4C47-AAE2-517B7D23A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-2" y="0"/>
            <a:ext cx="9144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</p:spPr>
        <p:txBody>
          <a:bodyPr anchor="ctr">
            <a:normAutofit fontScale="90000"/>
          </a:bodyPr>
          <a:lstStyle/>
          <a:p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Epidemiología y detección de biomarcadores en cáncer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Daniel Redondo Sánchez</a:t>
            </a:r>
          </a:p>
          <a:p>
            <a:pPr>
              <a:lnSpc>
                <a:spcPts val="4500"/>
              </a:lnSpc>
            </a:pPr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Máster Universitario Oficial en Ciencia de Datos</a:t>
            </a:r>
            <a:b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 Ingeniería de Computadores. Curso 2019/20.</a:t>
            </a:r>
          </a:p>
          <a:p>
            <a:pPr>
              <a:lnSpc>
                <a:spcPts val="4500"/>
              </a:lnSpc>
            </a:pPr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Tutores: Daniel Castillo </a:t>
            </a:r>
            <a:r>
              <a:rPr lang="es-ES" b="1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Secilla</a:t>
            </a:r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, Luis Javier Herrera Maldonado</a:t>
            </a:r>
          </a:p>
          <a:p>
            <a:endParaRPr lang="es-ES" b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48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9682"/>
            <a:ext cx="2266122" cy="3368134"/>
          </a:xfr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F0F384B2-EB1D-4A5D-BAB9-DA18975DACF3}"/>
              </a:ext>
            </a:extLst>
          </p:cNvPr>
          <p:cNvGrpSpPr/>
          <p:nvPr/>
        </p:nvGrpSpPr>
        <p:grpSpPr>
          <a:xfrm>
            <a:off x="671443" y="3246783"/>
            <a:ext cx="1952487" cy="1444486"/>
            <a:chOff x="671443" y="3246783"/>
            <a:chExt cx="1952487" cy="1444486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2493917-4182-4E46-BBFA-7B7EE5F9C30F}"/>
                </a:ext>
              </a:extLst>
            </p:cNvPr>
            <p:cNvSpPr/>
            <p:nvPr/>
          </p:nvSpPr>
          <p:spPr>
            <a:xfrm>
              <a:off x="671443" y="3246783"/>
              <a:ext cx="1952487" cy="927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44C0D63-3AFD-4020-BF39-992B421CF5BE}"/>
                </a:ext>
              </a:extLst>
            </p:cNvPr>
            <p:cNvSpPr/>
            <p:nvPr/>
          </p:nvSpPr>
          <p:spPr>
            <a:xfrm>
              <a:off x="1700696" y="4002156"/>
              <a:ext cx="384313" cy="68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186A260E-08F1-7349-9C3F-0AFB2982BCB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145883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5265"/>
            <a:ext cx="2266122" cy="3368134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3E74DD8-A34C-412E-A9C0-47DBC513E998}"/>
              </a:ext>
            </a:extLst>
          </p:cNvPr>
          <p:cNvSpPr/>
          <p:nvPr/>
        </p:nvSpPr>
        <p:spPr>
          <a:xfrm>
            <a:off x="2909262" y="3614208"/>
            <a:ext cx="58769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https://github.com/danielredondo/TFM_ciencia_de_datos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3D73B56-D4CC-4B64-9283-623592AE5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202" y="3971264"/>
            <a:ext cx="5829990" cy="259323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72E6190-57AA-854E-9F4F-E830D78CA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820" y="1227909"/>
            <a:ext cx="1202268" cy="1085799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E3AF3FCC-05BB-6D49-A13C-6F035863465D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EBCAF5E-5F1C-B04B-A82F-C055AE126EE9}"/>
              </a:ext>
            </a:extLst>
          </p:cNvPr>
          <p:cNvSpPr/>
          <p:nvPr/>
        </p:nvSpPr>
        <p:spPr>
          <a:xfrm>
            <a:off x="715617" y="6059510"/>
            <a:ext cx="1369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err="1"/>
              <a:t>xkcd.com</a:t>
            </a:r>
            <a:r>
              <a:rPr lang="es-ES" sz="1400" dirty="0"/>
              <a:t>/2138/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0ADB325-1FD0-4F4C-A4C2-FDB788C5D7E5}"/>
              </a:ext>
            </a:extLst>
          </p:cNvPr>
          <p:cNvSpPr/>
          <p:nvPr/>
        </p:nvSpPr>
        <p:spPr>
          <a:xfrm>
            <a:off x="1810119" y="1390962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F99F070-4BF4-9346-BCDF-065E0B0051B1}"/>
              </a:ext>
            </a:extLst>
          </p:cNvPr>
          <p:cNvSpPr/>
          <p:nvPr/>
        </p:nvSpPr>
        <p:spPr>
          <a:xfrm>
            <a:off x="4401132" y="1395391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9742763-3E42-B44E-86B3-BF63973AA067}"/>
              </a:ext>
            </a:extLst>
          </p:cNvPr>
          <p:cNvSpPr/>
          <p:nvPr/>
        </p:nvSpPr>
        <p:spPr>
          <a:xfrm>
            <a:off x="7475939" y="1390255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621040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7F010A-2B9B-334F-A306-43E72AF60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-2" y="0"/>
            <a:ext cx="9144000" cy="685799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solidFill>
                <a:schemeClr val="bg1"/>
              </a:solidFill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solidFill>
                <a:schemeClr val="bg1"/>
              </a:solidFill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465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dirty="0"/>
              <a:t>Texto de ejemplo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396958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Es una </a:t>
            </a:r>
            <a:r>
              <a:rPr lang="es-ES" b="1" dirty="0">
                <a:cs typeface="Courier New" panose="02070309020205020404" pitchFamily="49" charset="0"/>
              </a:rPr>
              <a:t>aplicación web </a:t>
            </a:r>
            <a:r>
              <a:rPr lang="es-ES" dirty="0">
                <a:cs typeface="Courier New" panose="02070309020205020404" pitchFamily="49" charset="0"/>
              </a:rPr>
              <a:t>que realiza análisis </a:t>
            </a:r>
            <a:r>
              <a:rPr lang="es-ES" dirty="0" err="1">
                <a:cs typeface="Courier New" panose="02070309020205020404" pitchFamily="49" charset="0"/>
              </a:rPr>
              <a:t>transcriptómicos</a:t>
            </a:r>
            <a:r>
              <a:rPr lang="es-ES" dirty="0">
                <a:cs typeface="Courier New" panose="02070309020205020404" pitchFamily="49" charset="0"/>
              </a:rPr>
              <a:t> basados en machine </a:t>
            </a:r>
            <a:r>
              <a:rPr lang="es-ES" dirty="0" err="1">
                <a:cs typeface="Courier New" panose="02070309020205020404" pitchFamily="49" charset="0"/>
              </a:rPr>
              <a:t>learning</a:t>
            </a:r>
            <a:r>
              <a:rPr lang="es-ES" dirty="0">
                <a:cs typeface="Courier New" panose="02070309020205020404" pitchFamily="49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Útil para </a:t>
            </a:r>
            <a:r>
              <a:rPr lang="es-ES" b="1" dirty="0">
                <a:cs typeface="Courier New" panose="02070309020205020404" pitchFamily="49" charset="0"/>
              </a:rPr>
              <a:t>usuarios sin conocimientos previos de programación</a:t>
            </a:r>
            <a:r>
              <a:rPr lang="es-ES" dirty="0">
                <a:cs typeface="Courier New" panose="02070309020205020404" pitchFamily="49" charset="0"/>
              </a:rPr>
              <a:t>. En inglés para favorecer su uso.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b="1" u="sng" dirty="0">
                <a:cs typeface="Courier New" panose="02070309020205020404" pitchFamily="49" charset="0"/>
              </a:rPr>
              <a:t>Aspectos técnicos: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Basada en {</a:t>
            </a:r>
            <a:r>
              <a:rPr lang="es-ES" dirty="0" err="1">
                <a:cs typeface="Courier New" panose="02070309020205020404" pitchFamily="49" charset="0"/>
              </a:rPr>
              <a:t>shiny</a:t>
            </a:r>
            <a:r>
              <a:rPr lang="es-ES" dirty="0">
                <a:cs typeface="Courier New" panose="02070309020205020404" pitchFamily="49" charset="0"/>
              </a:rPr>
              <a:t>}. Versión web y local.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Mejorada con CSS.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Contiene tablas interactivas con {DT}.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Pantallas de carga con {</a:t>
            </a:r>
            <a:r>
              <a:rPr lang="es-ES" dirty="0" err="1">
                <a:cs typeface="Courier New" panose="02070309020205020404" pitchFamily="49" charset="0"/>
              </a:rPr>
              <a:t>waiter</a:t>
            </a:r>
            <a:r>
              <a:rPr lang="es-ES" dirty="0">
                <a:cs typeface="Courier New" panose="02070309020205020404" pitchFamily="49" charset="0"/>
              </a:rPr>
              <a:t>}.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C0C58D3-219B-6940-9B44-B6A0903A8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709" y="4289897"/>
            <a:ext cx="1775998" cy="20596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8B97AB3-AB69-2B41-818F-CA7C5A9BE196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</p:spTree>
    <p:extLst>
      <p:ext uri="{BB962C8B-B14F-4D97-AF65-F5344CB8AC3E}">
        <p14:creationId xmlns:p14="http://schemas.microsoft.com/office/powerpoint/2010/main" val="4286218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6D10B4-51D4-0944-AC90-D9C432CD3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9"/>
          <a:stretch/>
        </p:blipFill>
        <p:spPr>
          <a:xfrm>
            <a:off x="1216095" y="1903186"/>
            <a:ext cx="6711810" cy="4834075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97D9938B-E1E5-3C45-9CE3-0355DFFCF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76B0F1E-63AC-D84E-8327-499F3C2590BB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</p:spTree>
    <p:extLst>
      <p:ext uri="{BB962C8B-B14F-4D97-AF65-F5344CB8AC3E}">
        <p14:creationId xmlns:p14="http://schemas.microsoft.com/office/powerpoint/2010/main" val="415341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7F010A-2B9B-334F-A306-43E72AF60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-2" y="0"/>
            <a:ext cx="9144000" cy="685799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solidFill>
                <a:schemeClr val="bg1"/>
              </a:solidFill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solidFill>
                <a:schemeClr val="bg1"/>
              </a:solidFill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86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dirty="0"/>
              <a:t>Texto de ejemplo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269092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dirty="0"/>
              <a:t>Texto de ejemplo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019076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7F010A-2B9B-334F-A306-43E72AF60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-2" y="0"/>
            <a:ext cx="9144000" cy="685799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438606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solidFill>
                <a:schemeClr val="bg1"/>
              </a:solidFill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solidFill>
                <a:schemeClr val="bg1"/>
              </a:solidFill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68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7F010A-2B9B-334F-A306-43E72AF60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-2" y="0"/>
            <a:ext cx="9144000" cy="685799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solidFill>
                <a:schemeClr val="bg1"/>
              </a:solidFill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solidFill>
                <a:schemeClr val="bg1"/>
              </a:solidFill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104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dirty="0"/>
              <a:t>Texto de ejemplo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Líneas abiertas de trabajo</a:t>
            </a:r>
          </a:p>
        </p:txBody>
      </p:sp>
    </p:spTree>
    <p:extLst>
      <p:ext uri="{BB962C8B-B14F-4D97-AF65-F5344CB8AC3E}">
        <p14:creationId xmlns:p14="http://schemas.microsoft.com/office/powerpoint/2010/main" val="1924696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dirty="0"/>
              <a:t>Texto de ejemplo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Líneas abiertas de trabajo</a:t>
            </a:r>
          </a:p>
        </p:txBody>
      </p:sp>
    </p:spTree>
    <p:extLst>
      <p:ext uri="{BB962C8B-B14F-4D97-AF65-F5344CB8AC3E}">
        <p14:creationId xmlns:p14="http://schemas.microsoft.com/office/powerpoint/2010/main" val="597190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84754FE5-BD67-4C47-AAE2-517B7D23A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-2" y="0"/>
            <a:ext cx="9144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</p:spPr>
        <p:txBody>
          <a:bodyPr anchor="ctr">
            <a:norm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¡Gracias por la atención!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Daniel Redondo Sánchez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0FF50806-7669-4970-B3BE-6C4858AC2C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7" b="10712"/>
          <a:stretch/>
        </p:blipFill>
        <p:spPr>
          <a:xfrm>
            <a:off x="6583635" y="4690425"/>
            <a:ext cx="2725033" cy="218249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3ADAA78-6AB8-9B46-A03E-6B0D126B4D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97" y="5406854"/>
            <a:ext cx="514652" cy="41995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93200B7-9091-F840-8F14-034694EC9088}"/>
              </a:ext>
            </a:extLst>
          </p:cNvPr>
          <p:cNvSpPr/>
          <p:nvPr/>
        </p:nvSpPr>
        <p:spPr>
          <a:xfrm>
            <a:off x="874371" y="4598209"/>
            <a:ext cx="5873933" cy="1952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daniel.redondo.easp@juntadeandalucia.es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@dredondosanchez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danielredondo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70F0FDA-AD0B-AB48-ADF1-B2CBA3AF5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55" y="5988865"/>
            <a:ext cx="560294" cy="56161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5ABE95D-8EF1-4044-8BB8-4311DBEF68D3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10" y="4814010"/>
            <a:ext cx="514652" cy="36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5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El cáncer se caracteriza por una división incontrolada de las células.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Es uno de los mayores problemas de salud pública:</a:t>
            </a:r>
          </a:p>
          <a:p>
            <a:pPr algn="just">
              <a:lnSpc>
                <a:spcPct val="150000"/>
              </a:lnSpc>
            </a:pPr>
            <a:r>
              <a:rPr lang="es-ES" dirty="0"/>
              <a:t>En el mundo: 17 millones de casos y 9,4 millones de defunciones al año.</a:t>
            </a:r>
          </a:p>
          <a:p>
            <a:pPr algn="just">
              <a:lnSpc>
                <a:spcPct val="150000"/>
              </a:lnSpc>
            </a:pPr>
            <a:r>
              <a:rPr lang="es-ES" dirty="0"/>
              <a:t>En España: 249.000 casos, 108.000 defunciones anuales.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2242604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Este trabajo se centra en dos localizaciones anatómicas: hígado y colon-recto.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311855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32DE6CA-68D5-6140-88C5-1DF311988282}"/>
              </a:ext>
            </a:extLst>
          </p:cNvPr>
          <p:cNvCxnSpPr/>
          <p:nvPr/>
        </p:nvCxnSpPr>
        <p:spPr>
          <a:xfrm>
            <a:off x="988418" y="306091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1EA155C-7410-DF42-907F-522E2BD0EC6B}"/>
              </a:ext>
            </a:extLst>
          </p:cNvPr>
          <p:cNvCxnSpPr/>
          <p:nvPr/>
        </p:nvCxnSpPr>
        <p:spPr>
          <a:xfrm>
            <a:off x="988418" y="4197457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60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2EED36C-FD77-9C4B-A70F-0A6D33A7CDD3}"/>
              </a:ext>
            </a:extLst>
          </p:cNvPr>
          <p:cNvCxnSpPr/>
          <p:nvPr/>
        </p:nvCxnSpPr>
        <p:spPr>
          <a:xfrm>
            <a:off x="987987" y="2797444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2AD7052-5118-A641-8534-29F87FE898CE}"/>
              </a:ext>
            </a:extLst>
          </p:cNvPr>
          <p:cNvCxnSpPr/>
          <p:nvPr/>
        </p:nvCxnSpPr>
        <p:spPr>
          <a:xfrm>
            <a:off x="987987" y="3608522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50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7F010A-2B9B-334F-A306-43E72AF60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-2" y="0"/>
            <a:ext cx="9144000" cy="685799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solidFill>
                <a:schemeClr val="bg1"/>
              </a:solidFill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solidFill>
                <a:schemeClr val="bg1"/>
              </a:solidFill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993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5277394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b="1" dirty="0"/>
              <a:t>Fuente de información:</a:t>
            </a:r>
          </a:p>
          <a:p>
            <a:pPr marL="0" indent="0">
              <a:buNone/>
            </a:pPr>
            <a:r>
              <a:rPr lang="es-ES" b="1" dirty="0"/>
              <a:t>GDC Portal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030139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dirty="0"/>
              <a:t>Texto de ejemplo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10620617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1735</TotalTime>
  <Words>315</Words>
  <Application>Microsoft Macintosh PowerPoint</Application>
  <PresentationFormat>Presentación en pantalla (4:3)</PresentationFormat>
  <Paragraphs>89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Courier</vt:lpstr>
      <vt:lpstr>Franklin Gothic Demi Cond</vt:lpstr>
      <vt:lpstr>Franklin Gothic Medium</vt:lpstr>
      <vt:lpstr>Franklin Gothic Medium Cond</vt:lpstr>
      <vt:lpstr>Iowan Old Style Roman</vt:lpstr>
      <vt:lpstr>Lucida Console</vt:lpstr>
      <vt:lpstr>Tema de Office</vt:lpstr>
      <vt:lpstr>Epidemiología y detección de biomarcadores en cáncer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 por la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Redondo Sánchez</dc:creator>
  <cp:lastModifiedBy>Daniel Redondo Sánchez</cp:lastModifiedBy>
  <cp:revision>35</cp:revision>
  <dcterms:created xsi:type="dcterms:W3CDTF">2020-09-08T10:40:19Z</dcterms:created>
  <dcterms:modified xsi:type="dcterms:W3CDTF">2020-09-09T21:26:05Z</dcterms:modified>
</cp:coreProperties>
</file>